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15"/>
  </p:notesMasterIdLst>
  <p:sldIdLst>
    <p:sldId id="272" r:id="rId2"/>
    <p:sldId id="273" r:id="rId3"/>
    <p:sldId id="274" r:id="rId4"/>
    <p:sldId id="275" r:id="rId5"/>
    <p:sldId id="276" r:id="rId6"/>
    <p:sldId id="281" r:id="rId7"/>
    <p:sldId id="282" r:id="rId8"/>
    <p:sldId id="283" r:id="rId9"/>
    <p:sldId id="284" r:id="rId10"/>
    <p:sldId id="285" r:id="rId11"/>
    <p:sldId id="286" r:id="rId12"/>
    <p:sldId id="287" r:id="rId13"/>
    <p:sldId id="280" r:id="rId14"/>
  </p:sldIdLst>
  <p:sldSz cx="9144000" cy="6858000" type="screen4x3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D0A2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93296810-A885-4BE3-A3E7-6D5BEEA58F35}" styleName="Mittlere Formatvorlage 2 - Akz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972"/>
    <p:restoredTop sz="72331" autoAdjust="0"/>
  </p:normalViewPr>
  <p:slideViewPr>
    <p:cSldViewPr snapToGrid="0" snapToObjects="1">
      <p:cViewPr varScale="1">
        <p:scale>
          <a:sx n="87" d="100"/>
          <a:sy n="87" d="100"/>
        </p:scale>
        <p:origin x="2456" y="200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0.tif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2405D4A-591D-2B41-B8F4-FA371B41D1CF}" type="datetimeFigureOut">
              <a:rPr lang="de-DE" smtClean="0"/>
              <a:t>13.01.19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657A71A-5AE3-EA43-B407-0093EC871AA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3478597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JPEG Edge </a:t>
            </a:r>
            <a:r>
              <a:rPr lang="de-DE" dirty="0" err="1"/>
              <a:t>Ringing</a:t>
            </a:r>
            <a:r>
              <a:rPr lang="de-DE" dirty="0"/>
              <a:t>: </a:t>
            </a:r>
            <a:r>
              <a:rPr lang="de-DE" dirty="0" err="1"/>
              <a:t>Artifacts</a:t>
            </a:r>
            <a:r>
              <a:rPr lang="de-DE" dirty="0"/>
              <a:t> können vorausgesagt werden, Überprüfung dieser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657A71A-5AE3-EA43-B407-0093EC871AAE}" type="slidenum">
              <a:rPr lang="de-DE" smtClean="0"/>
              <a:t>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1185360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Verschleierung: Weniger unterscheidbar von normalem Rauschen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657A71A-5AE3-EA43-B407-0093EC871AAE}" type="slidenum">
              <a:rPr lang="de-DE" smtClean="0"/>
              <a:t>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0784576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feld 13"/>
          <p:cNvSpPr txBox="1"/>
          <p:nvPr userDrawn="1"/>
        </p:nvSpPr>
        <p:spPr>
          <a:xfrm>
            <a:off x="407509" y="717125"/>
            <a:ext cx="8885583" cy="18928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4500" b="1" u="none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elvetica" charset="0"/>
                <a:ea typeface="Helvetica" charset="0"/>
                <a:cs typeface="Helvetica" charset="0"/>
              </a:rPr>
              <a:t>Steganographie</a:t>
            </a:r>
            <a:r>
              <a:rPr lang="de-DE" sz="4500" b="1" u="none" baseline="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elvetica" charset="0"/>
                <a:ea typeface="Helvetica" charset="0"/>
                <a:cs typeface="Helvetica" charset="0"/>
              </a:rPr>
              <a:t> &amp; Steganalyse</a:t>
            </a:r>
          </a:p>
          <a:p>
            <a:r>
              <a:rPr lang="de-DE" sz="3600" b="0" i="1" u="none" baseline="0" dirty="0">
                <a:effectLst/>
                <a:latin typeface="Helvetica" charset="0"/>
                <a:ea typeface="Helvetica" charset="0"/>
                <a:cs typeface="Helvetica" charset="0"/>
              </a:rPr>
              <a:t>3. Seminarvortrag</a:t>
            </a:r>
            <a:br>
              <a:rPr lang="de-DE" sz="4500" b="1" baseline="0" dirty="0">
                <a:latin typeface="Helvetica" charset="0"/>
                <a:ea typeface="Helvetica" charset="0"/>
                <a:cs typeface="Helvetica" charset="0"/>
              </a:rPr>
            </a:br>
            <a:endParaRPr lang="de-DE" sz="3600" i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elvetica" charset="0"/>
              <a:ea typeface="Helvetica" charset="0"/>
              <a:cs typeface="Helvetica" charset="0"/>
            </a:endParaRPr>
          </a:p>
        </p:txBody>
      </p:sp>
      <p:sp>
        <p:nvSpPr>
          <p:cNvPr id="15" name="Textfeld 14"/>
          <p:cNvSpPr txBox="1"/>
          <p:nvPr userDrawn="1"/>
        </p:nvSpPr>
        <p:spPr>
          <a:xfrm>
            <a:off x="4534531" y="5485532"/>
            <a:ext cx="4166456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de-DE" sz="2100" b="1" i="0" u="none" dirty="0">
                <a:latin typeface="Helvetica" charset="0"/>
                <a:ea typeface="Helvetica" charset="0"/>
                <a:cs typeface="Helvetica" charset="0"/>
              </a:rPr>
              <a:t>Timo </a:t>
            </a:r>
            <a:r>
              <a:rPr lang="de-DE" sz="2100" b="1" i="0" u="none" dirty="0" err="1">
                <a:latin typeface="Helvetica" charset="0"/>
                <a:ea typeface="Helvetica" charset="0"/>
                <a:cs typeface="Helvetica" charset="0"/>
              </a:rPr>
              <a:t>Kaesbach</a:t>
            </a:r>
            <a:endParaRPr lang="de-DE" sz="2100" b="1" i="0" u="none" dirty="0">
              <a:latin typeface="Helvetica" charset="0"/>
              <a:ea typeface="Helvetica" charset="0"/>
              <a:cs typeface="Helvetica" charset="0"/>
            </a:endParaRPr>
          </a:p>
          <a:p>
            <a:pPr algn="r"/>
            <a:r>
              <a:rPr lang="de-DE" sz="2100" b="1" i="0" u="none" dirty="0">
                <a:latin typeface="Helvetica" charset="0"/>
                <a:ea typeface="Helvetica" charset="0"/>
                <a:cs typeface="Helvetica" charset="0"/>
              </a:rPr>
              <a:t>Marc</a:t>
            </a:r>
            <a:r>
              <a:rPr lang="de-DE" sz="2100" b="1" i="0" u="none" baseline="0" dirty="0">
                <a:latin typeface="Helvetica" charset="0"/>
                <a:ea typeface="Helvetica" charset="0"/>
                <a:cs typeface="Helvetica" charset="0"/>
              </a:rPr>
              <a:t> Torchala</a:t>
            </a:r>
          </a:p>
          <a:p>
            <a:pPr algn="r"/>
            <a:r>
              <a:rPr lang="de-DE" sz="2100" b="1" i="0" u="none" baseline="0" dirty="0">
                <a:latin typeface="Helvetica" charset="0"/>
                <a:ea typeface="Helvetica" charset="0"/>
                <a:cs typeface="Helvetica" charset="0"/>
              </a:rPr>
              <a:t>Felix Berger</a:t>
            </a:r>
          </a:p>
          <a:p>
            <a:pPr algn="r"/>
            <a:r>
              <a:rPr lang="de-DE" sz="2100" b="1" i="0" u="none" baseline="0" dirty="0">
                <a:latin typeface="Helvetica" charset="0"/>
                <a:ea typeface="Helvetica" charset="0"/>
                <a:cs typeface="Helvetica" charset="0"/>
              </a:rPr>
              <a:t>Moritz Nachtigall</a:t>
            </a:r>
            <a:endParaRPr lang="de-DE" sz="1500" i="0" dirty="0">
              <a:latin typeface="Helvetica" charset="0"/>
              <a:ea typeface="Helvetica" charset="0"/>
              <a:cs typeface="Helvetica" charset="0"/>
            </a:endParaRPr>
          </a:p>
        </p:txBody>
      </p:sp>
      <p:cxnSp>
        <p:nvCxnSpPr>
          <p:cNvPr id="17" name="Gerade Verbindung 16"/>
          <p:cNvCxnSpPr/>
          <p:nvPr userDrawn="1"/>
        </p:nvCxnSpPr>
        <p:spPr>
          <a:xfrm flipV="1">
            <a:off x="0" y="2637183"/>
            <a:ext cx="9144000" cy="13252"/>
          </a:xfrm>
          <a:prstGeom prst="line">
            <a:avLst/>
          </a:prstGeom>
          <a:ln w="88900"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Bild 3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97655" y="5579538"/>
            <a:ext cx="1229814" cy="8738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8592022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5443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Platzhalter für vertikalen Text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>
          <a:xfrm>
            <a:off x="628650" y="6356352"/>
            <a:ext cx="2057400" cy="365125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>
          <a:xfrm>
            <a:off x="3028950" y="6356352"/>
            <a:ext cx="3086100" cy="365125"/>
          </a:xfrm>
          <a:prstGeom prst="rect">
            <a:avLst/>
          </a:prstGeom>
        </p:spPr>
        <p:txBody>
          <a:bodyPr/>
          <a:lstStyle/>
          <a:p>
            <a:r>
              <a:rPr lang="de-DE"/>
              <a:t>Tutorium Context Aware and Mobile Computing         Marc Torchala Bachelor of Science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>
          <a:xfrm>
            <a:off x="6457950" y="6356352"/>
            <a:ext cx="2057400" cy="365125"/>
          </a:xfrm>
          <a:prstGeom prst="rect">
            <a:avLst/>
          </a:prstGeom>
        </p:spPr>
        <p:txBody>
          <a:bodyPr/>
          <a:lstStyle/>
          <a:p>
            <a:fld id="{3DFB86BE-9D41-7F42-99B6-32D669EDC31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978954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/>
          <p:cNvSpPr>
            <a:spLocks noGrp="1"/>
          </p:cNvSpPr>
          <p:nvPr>
            <p:ph type="title" orient="vert"/>
          </p:nvPr>
        </p:nvSpPr>
        <p:spPr>
          <a:xfrm>
            <a:off x="6543676" y="365129"/>
            <a:ext cx="1971675" cy="5811839"/>
          </a:xfrm>
        </p:spPr>
        <p:txBody>
          <a:bodyPr vert="eaVert"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Platzhalter für vertikalen Text 2"/>
          <p:cNvSpPr>
            <a:spLocks noGrp="1"/>
          </p:cNvSpPr>
          <p:nvPr>
            <p:ph type="body" orient="vert" idx="1"/>
          </p:nvPr>
        </p:nvSpPr>
        <p:spPr>
          <a:xfrm>
            <a:off x="628656" y="365129"/>
            <a:ext cx="5800725" cy="5811839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>
          <a:xfrm>
            <a:off x="628650" y="6356352"/>
            <a:ext cx="2057400" cy="365125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>
          <a:xfrm>
            <a:off x="3028950" y="6356352"/>
            <a:ext cx="3086100" cy="365125"/>
          </a:xfrm>
          <a:prstGeom prst="rect">
            <a:avLst/>
          </a:prstGeom>
        </p:spPr>
        <p:txBody>
          <a:bodyPr/>
          <a:lstStyle/>
          <a:p>
            <a:r>
              <a:rPr lang="de-DE"/>
              <a:t>Tutorium Context Aware and Mobile Computing         Marc Torchala Bachelor of Science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>
          <a:xfrm>
            <a:off x="6457950" y="6356352"/>
            <a:ext cx="2057400" cy="365125"/>
          </a:xfrm>
          <a:prstGeom prst="rect">
            <a:avLst/>
          </a:prstGeom>
        </p:spPr>
        <p:txBody>
          <a:bodyPr/>
          <a:lstStyle/>
          <a:p>
            <a:fld id="{3DFB86BE-9D41-7F42-99B6-32D669EDC31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212201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628650" y="468677"/>
            <a:ext cx="7886700" cy="1325563"/>
          </a:xfrm>
        </p:spPr>
        <p:txBody>
          <a:bodyPr/>
          <a:lstStyle>
            <a:lvl1pPr>
              <a:defRPr b="1"/>
            </a:lvl1pPr>
          </a:lstStyle>
          <a:p>
            <a:r>
              <a:rPr lang="de-DE"/>
              <a:t>Mastertitelformat bearbeiten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buClr>
                <a:schemeClr val="accent6"/>
              </a:buClr>
              <a:defRPr/>
            </a:lvl1pPr>
            <a:lvl2pPr>
              <a:buClr>
                <a:schemeClr val="accent6"/>
              </a:buClr>
              <a:defRPr sz="1900"/>
            </a:lvl2pPr>
            <a:lvl3pPr>
              <a:buClr>
                <a:schemeClr val="accent6"/>
              </a:buClr>
              <a:defRPr sz="1800"/>
            </a:lvl3pPr>
            <a:lvl4pPr>
              <a:buClr>
                <a:schemeClr val="accent6"/>
              </a:buClr>
              <a:defRPr sz="1600"/>
            </a:lvl4pPr>
            <a:lvl5pPr>
              <a:buClr>
                <a:schemeClr val="accent6"/>
              </a:buClr>
              <a:defRPr sz="1400"/>
            </a:lvl5pPr>
          </a:lstStyle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8" name="Textfeld 7"/>
          <p:cNvSpPr txBox="1"/>
          <p:nvPr userDrawn="1"/>
        </p:nvSpPr>
        <p:spPr>
          <a:xfrm>
            <a:off x="2144815" y="23358"/>
            <a:ext cx="4854370" cy="338554"/>
          </a:xfrm>
          <a:prstGeom prst="rect">
            <a:avLst/>
          </a:prstGeom>
          <a:noFill/>
        </p:spPr>
        <p:txBody>
          <a:bodyPr wrap="square" rtlCol="0" anchor="t" anchorCtr="1">
            <a:spAutoFit/>
          </a:bodyPr>
          <a:lstStyle/>
          <a:p>
            <a:pPr algn="ctr"/>
            <a:r>
              <a:rPr lang="de-DE" sz="1600" b="1" i="0" dirty="0" err="1">
                <a:effectLst/>
                <a:latin typeface="Helvetica" charset="0"/>
                <a:ea typeface="Helvetica" charset="0"/>
                <a:cs typeface="Helvetica" charset="0"/>
              </a:rPr>
              <a:t>Steganographie</a:t>
            </a:r>
            <a:r>
              <a:rPr lang="de-DE" sz="1600" b="1" i="0" baseline="0" dirty="0">
                <a:effectLst/>
                <a:latin typeface="Helvetica" charset="0"/>
                <a:ea typeface="Helvetica" charset="0"/>
                <a:cs typeface="Helvetica" charset="0"/>
              </a:rPr>
              <a:t> &amp; Steganalyse</a:t>
            </a:r>
            <a:endParaRPr lang="de-DE" sz="1600" b="0" i="1" dirty="0">
              <a:effectLst/>
              <a:latin typeface="Helvetica" charset="0"/>
              <a:ea typeface="Helvetica" charset="0"/>
              <a:cs typeface="Helvetica" charset="0"/>
            </a:endParaRPr>
          </a:p>
        </p:txBody>
      </p:sp>
      <p:sp>
        <p:nvSpPr>
          <p:cNvPr id="9" name="Textfeld 8"/>
          <p:cNvSpPr txBox="1"/>
          <p:nvPr userDrawn="1"/>
        </p:nvSpPr>
        <p:spPr>
          <a:xfrm>
            <a:off x="0" y="6356394"/>
            <a:ext cx="275819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b="1" dirty="0">
                <a:effectLst/>
                <a:latin typeface="Helvetica" charset="0"/>
                <a:ea typeface="Helvetica" charset="0"/>
                <a:cs typeface="Helvetica" charset="0"/>
              </a:rPr>
              <a:t>Felix</a:t>
            </a:r>
            <a:r>
              <a:rPr lang="de-DE" sz="1400" b="1" baseline="0" dirty="0">
                <a:effectLst/>
                <a:latin typeface="Helvetica" charset="0"/>
                <a:ea typeface="Helvetica" charset="0"/>
                <a:cs typeface="Helvetica" charset="0"/>
              </a:rPr>
              <a:t> Berger</a:t>
            </a:r>
            <a:br>
              <a:rPr lang="de-DE" sz="1400" b="1" baseline="0" dirty="0">
                <a:effectLst/>
                <a:latin typeface="Helvetica" charset="0"/>
                <a:ea typeface="Helvetica" charset="0"/>
                <a:cs typeface="Helvetica" charset="0"/>
              </a:rPr>
            </a:br>
            <a:r>
              <a:rPr lang="de-DE" sz="1400" b="1" baseline="0">
                <a:effectLst/>
                <a:latin typeface="Helvetica" charset="0"/>
                <a:ea typeface="Helvetica" charset="0"/>
                <a:cs typeface="Helvetica" charset="0"/>
              </a:rPr>
              <a:t>Marc Torchala</a:t>
            </a:r>
            <a:endParaRPr lang="de-DE" sz="1400" b="1" dirty="0">
              <a:effectLst/>
              <a:latin typeface="Helvetica" charset="0"/>
              <a:ea typeface="Helvetica" charset="0"/>
              <a:cs typeface="Helvetica" charset="0"/>
            </a:endParaRPr>
          </a:p>
        </p:txBody>
      </p:sp>
      <p:sp>
        <p:nvSpPr>
          <p:cNvPr id="14" name="Textfeld 13"/>
          <p:cNvSpPr txBox="1"/>
          <p:nvPr userDrawn="1"/>
        </p:nvSpPr>
        <p:spPr>
          <a:xfrm>
            <a:off x="8579145" y="33462"/>
            <a:ext cx="56485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fld id="{04C0F49E-C000-F84D-A02F-74E671EBD9F4}" type="slidenum">
              <a:rPr lang="de-DE" sz="1400" b="1" smtClean="0">
                <a:effectLst/>
                <a:latin typeface="Helvetica" charset="0"/>
                <a:ea typeface="Helvetica" charset="0"/>
                <a:cs typeface="Helvetica" charset="0"/>
              </a:rPr>
              <a:pPr algn="r"/>
              <a:t>‹Nr.›</a:t>
            </a:fld>
            <a:endParaRPr lang="de-DE" sz="1200" b="1" dirty="0">
              <a:effectLst/>
              <a:latin typeface="Helvetica" charset="0"/>
              <a:ea typeface="Helvetica" charset="0"/>
              <a:cs typeface="Helvetica" charset="0"/>
            </a:endParaRPr>
          </a:p>
        </p:txBody>
      </p:sp>
      <p:sp>
        <p:nvSpPr>
          <p:cNvPr id="15" name="Textfeld 14"/>
          <p:cNvSpPr txBox="1"/>
          <p:nvPr userDrawn="1"/>
        </p:nvSpPr>
        <p:spPr>
          <a:xfrm>
            <a:off x="0" y="38865"/>
            <a:ext cx="23676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fld id="{D023192D-BAE1-D245-AB5C-2881A0B0907B}" type="datetime4">
              <a:rPr lang="de-DE" sz="1400" b="1" smtClean="0">
                <a:effectLst/>
                <a:latin typeface="Helvetica" charset="0"/>
                <a:ea typeface="Helvetica" charset="0"/>
                <a:cs typeface="Helvetica" charset="0"/>
              </a:rPr>
              <a:t>13. Januar 2019</a:t>
            </a:fld>
            <a:endParaRPr lang="de-DE" sz="1400" b="1" dirty="0">
              <a:effectLst/>
              <a:latin typeface="Helvetica" charset="0"/>
              <a:ea typeface="Helvetica" charset="0"/>
              <a:cs typeface="Helvetica" charset="0"/>
            </a:endParaRPr>
          </a:p>
        </p:txBody>
      </p:sp>
      <p:cxnSp>
        <p:nvCxnSpPr>
          <p:cNvPr id="16" name="Gerade Verbindung 15"/>
          <p:cNvCxnSpPr/>
          <p:nvPr userDrawn="1"/>
        </p:nvCxnSpPr>
        <p:spPr>
          <a:xfrm flipV="1">
            <a:off x="-14990" y="367587"/>
            <a:ext cx="9144000" cy="13252"/>
          </a:xfrm>
          <a:prstGeom prst="line">
            <a:avLst/>
          </a:prstGeom>
          <a:ln w="41275"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Gerade Verbindung 17"/>
          <p:cNvCxnSpPr/>
          <p:nvPr userDrawn="1"/>
        </p:nvCxnSpPr>
        <p:spPr>
          <a:xfrm>
            <a:off x="0" y="6353353"/>
            <a:ext cx="9148970" cy="1075"/>
          </a:xfrm>
          <a:prstGeom prst="line">
            <a:avLst/>
          </a:prstGeom>
          <a:ln w="41275"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7" name="Bild 16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323938" y="6448811"/>
            <a:ext cx="496124" cy="352509"/>
          </a:xfrm>
          <a:prstGeom prst="rect">
            <a:avLst/>
          </a:prstGeom>
        </p:spPr>
      </p:pic>
      <p:sp>
        <p:nvSpPr>
          <p:cNvPr id="12" name="Textfeld 11"/>
          <p:cNvSpPr txBox="1"/>
          <p:nvPr userDrawn="1"/>
        </p:nvSpPr>
        <p:spPr>
          <a:xfrm>
            <a:off x="7482477" y="6371044"/>
            <a:ext cx="164653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de-DE" sz="1400" b="1" baseline="0" dirty="0">
                <a:effectLst/>
                <a:latin typeface="Helvetica" charset="0"/>
                <a:ea typeface="Helvetica" charset="0"/>
                <a:cs typeface="Helvetica" charset="0"/>
              </a:rPr>
              <a:t>Moritz Nachtigall</a:t>
            </a:r>
          </a:p>
          <a:p>
            <a:pPr algn="r"/>
            <a:r>
              <a:rPr lang="de-DE" sz="1400" b="1" baseline="0" dirty="0">
                <a:effectLst/>
                <a:latin typeface="Helvetica" charset="0"/>
                <a:ea typeface="Helvetica" charset="0"/>
                <a:cs typeface="Helvetica" charset="0"/>
              </a:rPr>
              <a:t>Timo </a:t>
            </a:r>
            <a:r>
              <a:rPr lang="de-DE" sz="1400" b="1" baseline="0" dirty="0" err="1">
                <a:effectLst/>
                <a:latin typeface="Helvetica" charset="0"/>
                <a:ea typeface="Helvetica" charset="0"/>
                <a:cs typeface="Helvetica" charset="0"/>
              </a:rPr>
              <a:t>Kaesbach</a:t>
            </a:r>
            <a:endParaRPr lang="de-DE" sz="1400" b="1" dirty="0">
              <a:effectLst/>
              <a:latin typeface="Helvetica" charset="0"/>
              <a:ea typeface="Helvetica" charset="0"/>
              <a:cs typeface="Helvetic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6634502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623888" y="1709744"/>
            <a:ext cx="7886700" cy="2852737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623888" y="4589465"/>
            <a:ext cx="7886700" cy="150018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874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750" indent="0">
              <a:buNone/>
              <a:defRPr sz="1351">
                <a:solidFill>
                  <a:schemeClr val="tx1">
                    <a:tint val="75000"/>
                  </a:schemeClr>
                </a:solidFill>
              </a:defRPr>
            </a:lvl3pPr>
            <a:lvl4pPr marL="1028624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498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372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247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12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2994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>
          <a:xfrm>
            <a:off x="628650" y="6356352"/>
            <a:ext cx="2057400" cy="365125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>
          <a:xfrm>
            <a:off x="3028950" y="6356352"/>
            <a:ext cx="3086100" cy="365125"/>
          </a:xfrm>
          <a:prstGeom prst="rect">
            <a:avLst/>
          </a:prstGeom>
        </p:spPr>
        <p:txBody>
          <a:bodyPr/>
          <a:lstStyle/>
          <a:p>
            <a:r>
              <a:rPr lang="de-DE"/>
              <a:t>Tutorium Context Aware and Mobile Computing         Marc Torchala Bachelor of Science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>
          <a:xfrm>
            <a:off x="6457950" y="6356352"/>
            <a:ext cx="2057400" cy="365125"/>
          </a:xfrm>
          <a:prstGeom prst="rect">
            <a:avLst/>
          </a:prstGeom>
        </p:spPr>
        <p:txBody>
          <a:bodyPr/>
          <a:lstStyle/>
          <a:p>
            <a:fld id="{3DFB86BE-9D41-7F42-99B6-32D669EDC31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694946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9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9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>
          <a:xfrm>
            <a:off x="628650" y="6356352"/>
            <a:ext cx="2057400" cy="365125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>
          <a:xfrm>
            <a:off x="3028950" y="6356352"/>
            <a:ext cx="3086100" cy="365125"/>
          </a:xfrm>
          <a:prstGeom prst="rect">
            <a:avLst/>
          </a:prstGeom>
        </p:spPr>
        <p:txBody>
          <a:bodyPr/>
          <a:lstStyle/>
          <a:p>
            <a:r>
              <a:rPr lang="de-DE"/>
              <a:t>Tutorium Context Aware and Mobile Computing         Marc Torchala Bachelor of Science</a:t>
            </a:r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>
          <a:xfrm>
            <a:off x="6457950" y="6356352"/>
            <a:ext cx="2057400" cy="365125"/>
          </a:xfrm>
          <a:prstGeom prst="rect">
            <a:avLst/>
          </a:prstGeom>
        </p:spPr>
        <p:txBody>
          <a:bodyPr/>
          <a:lstStyle/>
          <a:p>
            <a:fld id="{3DFB86BE-9D41-7F42-99B6-32D669EDC31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351462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629841" y="365129"/>
            <a:ext cx="7886700" cy="1325563"/>
          </a:xfr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874" indent="0">
              <a:buNone/>
              <a:defRPr sz="1500" b="1"/>
            </a:lvl2pPr>
            <a:lvl3pPr marL="685750" indent="0">
              <a:buNone/>
              <a:defRPr sz="1351" b="1"/>
            </a:lvl3pPr>
            <a:lvl4pPr marL="1028624" indent="0">
              <a:buNone/>
              <a:defRPr sz="1200" b="1"/>
            </a:lvl4pPr>
            <a:lvl5pPr marL="1371498" indent="0">
              <a:buNone/>
              <a:defRPr sz="1200" b="1"/>
            </a:lvl5pPr>
            <a:lvl6pPr marL="1714372" indent="0">
              <a:buNone/>
              <a:defRPr sz="1200" b="1"/>
            </a:lvl6pPr>
            <a:lvl7pPr marL="2057247" indent="0">
              <a:buNone/>
              <a:defRPr sz="1200" b="1"/>
            </a:lvl7pPr>
            <a:lvl8pPr marL="2400120" indent="0">
              <a:buNone/>
              <a:defRPr sz="1200" b="1"/>
            </a:lvl8pPr>
            <a:lvl9pPr marL="2742994" indent="0">
              <a:buNone/>
              <a:defRPr sz="12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4629156" y="1681163"/>
            <a:ext cx="3887391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874" indent="0">
              <a:buNone/>
              <a:defRPr sz="1500" b="1"/>
            </a:lvl2pPr>
            <a:lvl3pPr marL="685750" indent="0">
              <a:buNone/>
              <a:defRPr sz="1351" b="1"/>
            </a:lvl3pPr>
            <a:lvl4pPr marL="1028624" indent="0">
              <a:buNone/>
              <a:defRPr sz="1200" b="1"/>
            </a:lvl4pPr>
            <a:lvl5pPr marL="1371498" indent="0">
              <a:buNone/>
              <a:defRPr sz="1200" b="1"/>
            </a:lvl5pPr>
            <a:lvl6pPr marL="1714372" indent="0">
              <a:buNone/>
              <a:defRPr sz="1200" b="1"/>
            </a:lvl6pPr>
            <a:lvl7pPr marL="2057247" indent="0">
              <a:buNone/>
              <a:defRPr sz="1200" b="1"/>
            </a:lvl7pPr>
            <a:lvl8pPr marL="2400120" indent="0">
              <a:buNone/>
              <a:defRPr sz="1200" b="1"/>
            </a:lvl8pPr>
            <a:lvl9pPr marL="2742994" indent="0">
              <a:buNone/>
              <a:defRPr sz="12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4629156" y="2505075"/>
            <a:ext cx="3887391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>
          <a:xfrm>
            <a:off x="628650" y="6356352"/>
            <a:ext cx="2057400" cy="365125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>
          <a:xfrm>
            <a:off x="3028950" y="6356352"/>
            <a:ext cx="3086100" cy="365125"/>
          </a:xfrm>
          <a:prstGeom prst="rect">
            <a:avLst/>
          </a:prstGeom>
        </p:spPr>
        <p:txBody>
          <a:bodyPr/>
          <a:lstStyle/>
          <a:p>
            <a:r>
              <a:rPr lang="de-DE"/>
              <a:t>Tutorium Context Aware and Mobile Computing         Marc Torchala Bachelor of Science</a:t>
            </a:r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>
          <a:xfrm>
            <a:off x="6457950" y="6356352"/>
            <a:ext cx="2057400" cy="365125"/>
          </a:xfrm>
          <a:prstGeom prst="rect">
            <a:avLst/>
          </a:prstGeom>
        </p:spPr>
        <p:txBody>
          <a:bodyPr/>
          <a:lstStyle/>
          <a:p>
            <a:fld id="{3DFB86BE-9D41-7F42-99B6-32D669EDC31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250102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>
          <a:xfrm>
            <a:off x="628650" y="6356352"/>
            <a:ext cx="2057400" cy="365125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>
          <a:xfrm>
            <a:off x="3028950" y="6356352"/>
            <a:ext cx="3086100" cy="365125"/>
          </a:xfrm>
          <a:prstGeom prst="rect">
            <a:avLst/>
          </a:prstGeom>
        </p:spPr>
        <p:txBody>
          <a:bodyPr/>
          <a:lstStyle/>
          <a:p>
            <a:r>
              <a:rPr lang="de-DE"/>
              <a:t>Tutorium Context Aware and Mobile Computing         Marc Torchala Bachelor of Science</a:t>
            </a:r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>
          <a:xfrm>
            <a:off x="6457950" y="6356352"/>
            <a:ext cx="2057400" cy="365125"/>
          </a:xfrm>
          <a:prstGeom prst="rect">
            <a:avLst/>
          </a:prstGeom>
        </p:spPr>
        <p:txBody>
          <a:bodyPr/>
          <a:lstStyle/>
          <a:p>
            <a:fld id="{3DFB86BE-9D41-7F42-99B6-32D669EDC31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59485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989783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3887391" y="987430"/>
            <a:ext cx="4629150" cy="487362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629841" y="2057403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874" indent="0">
              <a:buNone/>
              <a:defRPr sz="1051"/>
            </a:lvl2pPr>
            <a:lvl3pPr marL="685750" indent="0">
              <a:buNone/>
              <a:defRPr sz="900"/>
            </a:lvl3pPr>
            <a:lvl4pPr marL="1028624" indent="0">
              <a:buNone/>
              <a:defRPr sz="751"/>
            </a:lvl4pPr>
            <a:lvl5pPr marL="1371498" indent="0">
              <a:buNone/>
              <a:defRPr sz="751"/>
            </a:lvl5pPr>
            <a:lvl6pPr marL="1714372" indent="0">
              <a:buNone/>
              <a:defRPr sz="751"/>
            </a:lvl6pPr>
            <a:lvl7pPr marL="2057247" indent="0">
              <a:buNone/>
              <a:defRPr sz="751"/>
            </a:lvl7pPr>
            <a:lvl8pPr marL="2400120" indent="0">
              <a:buNone/>
              <a:defRPr sz="751"/>
            </a:lvl8pPr>
            <a:lvl9pPr marL="2742994" indent="0">
              <a:buNone/>
              <a:defRPr sz="75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>
          <a:xfrm>
            <a:off x="628650" y="6356352"/>
            <a:ext cx="2057400" cy="365125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>
          <a:xfrm>
            <a:off x="3028950" y="6356352"/>
            <a:ext cx="3086100" cy="365125"/>
          </a:xfrm>
          <a:prstGeom prst="rect">
            <a:avLst/>
          </a:prstGeom>
        </p:spPr>
        <p:txBody>
          <a:bodyPr/>
          <a:lstStyle/>
          <a:p>
            <a:r>
              <a:rPr lang="de-DE"/>
              <a:t>Tutorium Context Aware and Mobile Computing         Marc Torchala Bachelor of Science</a:t>
            </a:r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>
          <a:xfrm>
            <a:off x="6457950" y="6356352"/>
            <a:ext cx="2057400" cy="365125"/>
          </a:xfrm>
          <a:prstGeom prst="rect">
            <a:avLst/>
          </a:prstGeom>
        </p:spPr>
        <p:txBody>
          <a:bodyPr/>
          <a:lstStyle/>
          <a:p>
            <a:fld id="{3DFB86BE-9D41-7F42-99B6-32D669EDC31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66625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3887391" y="987430"/>
            <a:ext cx="4629150" cy="4873625"/>
          </a:xfrm>
        </p:spPr>
        <p:txBody>
          <a:bodyPr/>
          <a:lstStyle>
            <a:lvl1pPr marL="0" indent="0">
              <a:buNone/>
              <a:defRPr sz="2400"/>
            </a:lvl1pPr>
            <a:lvl2pPr marL="342874" indent="0">
              <a:buNone/>
              <a:defRPr sz="2100"/>
            </a:lvl2pPr>
            <a:lvl3pPr marL="685750" indent="0">
              <a:buNone/>
              <a:defRPr sz="1800"/>
            </a:lvl3pPr>
            <a:lvl4pPr marL="1028624" indent="0">
              <a:buNone/>
              <a:defRPr sz="1500"/>
            </a:lvl4pPr>
            <a:lvl5pPr marL="1371498" indent="0">
              <a:buNone/>
              <a:defRPr sz="1500"/>
            </a:lvl5pPr>
            <a:lvl6pPr marL="1714372" indent="0">
              <a:buNone/>
              <a:defRPr sz="1500"/>
            </a:lvl6pPr>
            <a:lvl7pPr marL="2057247" indent="0">
              <a:buNone/>
              <a:defRPr sz="1500"/>
            </a:lvl7pPr>
            <a:lvl8pPr marL="2400120" indent="0">
              <a:buNone/>
              <a:defRPr sz="1500"/>
            </a:lvl8pPr>
            <a:lvl9pPr marL="2742994" indent="0">
              <a:buNone/>
              <a:defRPr sz="1500"/>
            </a:lvl9pPr>
          </a:lstStyle>
          <a:p>
            <a:r>
              <a:rPr lang="de-DE"/>
              <a:t>Bild auf Platzhalter ziehen oder durch Klicken auf Symbol hinzufügen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629841" y="2057403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874" indent="0">
              <a:buNone/>
              <a:defRPr sz="1051"/>
            </a:lvl2pPr>
            <a:lvl3pPr marL="685750" indent="0">
              <a:buNone/>
              <a:defRPr sz="900"/>
            </a:lvl3pPr>
            <a:lvl4pPr marL="1028624" indent="0">
              <a:buNone/>
              <a:defRPr sz="751"/>
            </a:lvl4pPr>
            <a:lvl5pPr marL="1371498" indent="0">
              <a:buNone/>
              <a:defRPr sz="751"/>
            </a:lvl5pPr>
            <a:lvl6pPr marL="1714372" indent="0">
              <a:buNone/>
              <a:defRPr sz="751"/>
            </a:lvl6pPr>
            <a:lvl7pPr marL="2057247" indent="0">
              <a:buNone/>
              <a:defRPr sz="751"/>
            </a:lvl7pPr>
            <a:lvl8pPr marL="2400120" indent="0">
              <a:buNone/>
              <a:defRPr sz="751"/>
            </a:lvl8pPr>
            <a:lvl9pPr marL="2742994" indent="0">
              <a:buNone/>
              <a:defRPr sz="75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>
          <a:xfrm>
            <a:off x="628650" y="6356352"/>
            <a:ext cx="2057400" cy="365125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>
          <a:xfrm>
            <a:off x="3028950" y="6356352"/>
            <a:ext cx="3086100" cy="365125"/>
          </a:xfrm>
          <a:prstGeom prst="rect">
            <a:avLst/>
          </a:prstGeom>
        </p:spPr>
        <p:txBody>
          <a:bodyPr/>
          <a:lstStyle/>
          <a:p>
            <a:r>
              <a:rPr lang="de-DE"/>
              <a:t>Tutorium Context Aware and Mobile Computing         Marc Torchala Bachelor of Science</a:t>
            </a:r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>
          <a:xfrm>
            <a:off x="6457950" y="6356352"/>
            <a:ext cx="2057400" cy="365125"/>
          </a:xfrm>
          <a:prstGeom prst="rect">
            <a:avLst/>
          </a:prstGeom>
        </p:spPr>
        <p:txBody>
          <a:bodyPr/>
          <a:lstStyle/>
          <a:p>
            <a:fld id="{3DFB86BE-9D41-7F42-99B6-32D669EDC31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285683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628650" y="365129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</p:spTree>
    <p:extLst>
      <p:ext uri="{BB962C8B-B14F-4D97-AF65-F5344CB8AC3E}">
        <p14:creationId xmlns:p14="http://schemas.microsoft.com/office/powerpoint/2010/main" val="248462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/>
  <p:txStyles>
    <p:titleStyle>
      <a:lvl1pPr algn="ctr" defTabSz="68575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Helvetica" charset="0"/>
          <a:ea typeface="Helvetica" charset="0"/>
          <a:cs typeface="Helvetica" charset="0"/>
        </a:defRPr>
      </a:lvl1pPr>
    </p:titleStyle>
    <p:bodyStyle>
      <a:lvl1pPr marL="171438" indent="-171438" algn="l" defTabSz="685750" rtl="0" eaLnBrk="1" latinLnBrk="0" hangingPunct="1">
        <a:lnSpc>
          <a:spcPct val="90000"/>
        </a:lnSpc>
        <a:spcBef>
          <a:spcPts val="751"/>
        </a:spcBef>
        <a:buClr>
          <a:srgbClr val="FF0000"/>
        </a:buClr>
        <a:buFont typeface="Arial" charset="0"/>
        <a:buChar char="•"/>
        <a:defRPr sz="2100" kern="1200">
          <a:solidFill>
            <a:schemeClr val="tx1"/>
          </a:solidFill>
          <a:latin typeface="Helvetica" charset="0"/>
          <a:ea typeface="Helvetica" charset="0"/>
          <a:cs typeface="Helvetica" charset="0"/>
        </a:defRPr>
      </a:lvl1pPr>
      <a:lvl2pPr marL="514314" indent="-171438" algn="l" defTabSz="685750" rtl="0" eaLnBrk="1" latinLnBrk="0" hangingPunct="1">
        <a:lnSpc>
          <a:spcPct val="90000"/>
        </a:lnSpc>
        <a:spcBef>
          <a:spcPts val="375"/>
        </a:spcBef>
        <a:buClr>
          <a:srgbClr val="FF0000"/>
        </a:buClr>
        <a:buFont typeface="Arial"/>
        <a:buChar char="•"/>
        <a:defRPr sz="1800" kern="1200">
          <a:solidFill>
            <a:schemeClr val="tx1"/>
          </a:solidFill>
          <a:latin typeface="Helvetica" charset="0"/>
          <a:ea typeface="Helvetica" charset="0"/>
          <a:cs typeface="Helvetica" charset="0"/>
        </a:defRPr>
      </a:lvl2pPr>
      <a:lvl3pPr marL="857187" indent="-171438" algn="l" defTabSz="685750" rtl="0" eaLnBrk="1" latinLnBrk="0" hangingPunct="1">
        <a:lnSpc>
          <a:spcPct val="90000"/>
        </a:lnSpc>
        <a:spcBef>
          <a:spcPts val="375"/>
        </a:spcBef>
        <a:buClr>
          <a:srgbClr val="FF0000"/>
        </a:buClr>
        <a:buFont typeface="Arial"/>
        <a:buChar char="•"/>
        <a:defRPr sz="1500" kern="1200">
          <a:solidFill>
            <a:schemeClr val="tx1"/>
          </a:solidFill>
          <a:latin typeface="Helvetica" charset="0"/>
          <a:ea typeface="Helvetica" charset="0"/>
          <a:cs typeface="Helvetica" charset="0"/>
        </a:defRPr>
      </a:lvl3pPr>
      <a:lvl4pPr marL="1200061" indent="-171438" algn="l" defTabSz="685750" rtl="0" eaLnBrk="1" latinLnBrk="0" hangingPunct="1">
        <a:lnSpc>
          <a:spcPct val="90000"/>
        </a:lnSpc>
        <a:spcBef>
          <a:spcPts val="375"/>
        </a:spcBef>
        <a:buClr>
          <a:srgbClr val="FF0000"/>
        </a:buClr>
        <a:buFont typeface="Arial"/>
        <a:buChar char="•"/>
        <a:defRPr sz="1351" kern="1200">
          <a:solidFill>
            <a:schemeClr val="tx1"/>
          </a:solidFill>
          <a:latin typeface="Helvetica" charset="0"/>
          <a:ea typeface="Helvetica" charset="0"/>
          <a:cs typeface="Helvetica" charset="0"/>
        </a:defRPr>
      </a:lvl4pPr>
      <a:lvl5pPr marL="1542935" indent="-171438" algn="l" defTabSz="685750" rtl="0" eaLnBrk="1" latinLnBrk="0" hangingPunct="1">
        <a:lnSpc>
          <a:spcPct val="90000"/>
        </a:lnSpc>
        <a:spcBef>
          <a:spcPts val="375"/>
        </a:spcBef>
        <a:buClr>
          <a:srgbClr val="FF0000"/>
        </a:buClr>
        <a:buFont typeface="Arial"/>
        <a:buChar char="•"/>
        <a:defRPr sz="1351" kern="1200">
          <a:solidFill>
            <a:schemeClr val="tx1"/>
          </a:solidFill>
          <a:latin typeface="Helvetica" charset="0"/>
          <a:ea typeface="Helvetica" charset="0"/>
          <a:cs typeface="Helvetica" charset="0"/>
        </a:defRPr>
      </a:lvl5pPr>
      <a:lvl6pPr marL="1885810" indent="-171438" algn="l" defTabSz="685750" rtl="0" eaLnBrk="1" latinLnBrk="0" hangingPunct="1">
        <a:lnSpc>
          <a:spcPct val="90000"/>
        </a:lnSpc>
        <a:spcBef>
          <a:spcPts val="375"/>
        </a:spcBef>
        <a:buFont typeface="Arial"/>
        <a:buChar char="•"/>
        <a:defRPr sz="1351" kern="1200">
          <a:solidFill>
            <a:schemeClr val="tx1"/>
          </a:solidFill>
          <a:latin typeface="+mn-lt"/>
          <a:ea typeface="+mn-ea"/>
          <a:cs typeface="+mn-cs"/>
        </a:defRPr>
      </a:lvl6pPr>
      <a:lvl7pPr marL="2228683" indent="-171438" algn="l" defTabSz="685750" rtl="0" eaLnBrk="1" latinLnBrk="0" hangingPunct="1">
        <a:lnSpc>
          <a:spcPct val="90000"/>
        </a:lnSpc>
        <a:spcBef>
          <a:spcPts val="375"/>
        </a:spcBef>
        <a:buFont typeface="Arial"/>
        <a:buChar char="•"/>
        <a:defRPr sz="1351" kern="1200">
          <a:solidFill>
            <a:schemeClr val="tx1"/>
          </a:solidFill>
          <a:latin typeface="+mn-lt"/>
          <a:ea typeface="+mn-ea"/>
          <a:cs typeface="+mn-cs"/>
        </a:defRPr>
      </a:lvl7pPr>
      <a:lvl8pPr marL="2571558" indent="-171438" algn="l" defTabSz="685750" rtl="0" eaLnBrk="1" latinLnBrk="0" hangingPunct="1">
        <a:lnSpc>
          <a:spcPct val="90000"/>
        </a:lnSpc>
        <a:spcBef>
          <a:spcPts val="375"/>
        </a:spcBef>
        <a:buFont typeface="Arial"/>
        <a:buChar char="•"/>
        <a:defRPr sz="1351" kern="1200">
          <a:solidFill>
            <a:schemeClr val="tx1"/>
          </a:solidFill>
          <a:latin typeface="+mn-lt"/>
          <a:ea typeface="+mn-ea"/>
          <a:cs typeface="+mn-cs"/>
        </a:defRPr>
      </a:lvl8pPr>
      <a:lvl9pPr marL="2914434" indent="-171438" algn="l" defTabSz="685750" rtl="0" eaLnBrk="1" latinLnBrk="0" hangingPunct="1">
        <a:lnSpc>
          <a:spcPct val="90000"/>
        </a:lnSpc>
        <a:spcBef>
          <a:spcPts val="375"/>
        </a:spcBef>
        <a:buFont typeface="Arial"/>
        <a:buChar char="•"/>
        <a:defRPr sz="1351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685750" rtl="0" eaLnBrk="1" latinLnBrk="0" hangingPunct="1">
        <a:defRPr sz="1351" kern="1200">
          <a:solidFill>
            <a:schemeClr val="tx1"/>
          </a:solidFill>
          <a:latin typeface="+mn-lt"/>
          <a:ea typeface="+mn-ea"/>
          <a:cs typeface="+mn-cs"/>
        </a:defRPr>
      </a:lvl1pPr>
      <a:lvl2pPr marL="342874" algn="l" defTabSz="685750" rtl="0" eaLnBrk="1" latinLnBrk="0" hangingPunct="1">
        <a:defRPr sz="1351" kern="1200">
          <a:solidFill>
            <a:schemeClr val="tx1"/>
          </a:solidFill>
          <a:latin typeface="+mn-lt"/>
          <a:ea typeface="+mn-ea"/>
          <a:cs typeface="+mn-cs"/>
        </a:defRPr>
      </a:lvl2pPr>
      <a:lvl3pPr marL="685750" algn="l" defTabSz="685750" rtl="0" eaLnBrk="1" latinLnBrk="0" hangingPunct="1">
        <a:defRPr sz="1351" kern="1200">
          <a:solidFill>
            <a:schemeClr val="tx1"/>
          </a:solidFill>
          <a:latin typeface="+mn-lt"/>
          <a:ea typeface="+mn-ea"/>
          <a:cs typeface="+mn-cs"/>
        </a:defRPr>
      </a:lvl3pPr>
      <a:lvl4pPr marL="1028624" algn="l" defTabSz="685750" rtl="0" eaLnBrk="1" latinLnBrk="0" hangingPunct="1">
        <a:defRPr sz="1351" kern="1200">
          <a:solidFill>
            <a:schemeClr val="tx1"/>
          </a:solidFill>
          <a:latin typeface="+mn-lt"/>
          <a:ea typeface="+mn-ea"/>
          <a:cs typeface="+mn-cs"/>
        </a:defRPr>
      </a:lvl4pPr>
      <a:lvl5pPr marL="1371498" algn="l" defTabSz="685750" rtl="0" eaLnBrk="1" latinLnBrk="0" hangingPunct="1">
        <a:defRPr sz="1351" kern="1200">
          <a:solidFill>
            <a:schemeClr val="tx1"/>
          </a:solidFill>
          <a:latin typeface="+mn-lt"/>
          <a:ea typeface="+mn-ea"/>
          <a:cs typeface="+mn-cs"/>
        </a:defRPr>
      </a:lvl5pPr>
      <a:lvl6pPr marL="1714372" algn="l" defTabSz="685750" rtl="0" eaLnBrk="1" latinLnBrk="0" hangingPunct="1">
        <a:defRPr sz="1351" kern="1200">
          <a:solidFill>
            <a:schemeClr val="tx1"/>
          </a:solidFill>
          <a:latin typeface="+mn-lt"/>
          <a:ea typeface="+mn-ea"/>
          <a:cs typeface="+mn-cs"/>
        </a:defRPr>
      </a:lvl6pPr>
      <a:lvl7pPr marL="2057247" algn="l" defTabSz="685750" rtl="0" eaLnBrk="1" latinLnBrk="0" hangingPunct="1">
        <a:defRPr sz="1351" kern="1200">
          <a:solidFill>
            <a:schemeClr val="tx1"/>
          </a:solidFill>
          <a:latin typeface="+mn-lt"/>
          <a:ea typeface="+mn-ea"/>
          <a:cs typeface="+mn-cs"/>
        </a:defRPr>
      </a:lvl7pPr>
      <a:lvl8pPr marL="2400120" algn="l" defTabSz="685750" rtl="0" eaLnBrk="1" latinLnBrk="0" hangingPunct="1">
        <a:defRPr sz="1351" kern="1200">
          <a:solidFill>
            <a:schemeClr val="tx1"/>
          </a:solidFill>
          <a:latin typeface="+mn-lt"/>
          <a:ea typeface="+mn-ea"/>
          <a:cs typeface="+mn-cs"/>
        </a:defRPr>
      </a:lvl8pPr>
      <a:lvl9pPr marL="2742994" algn="l" defTabSz="685750" rtl="0" eaLnBrk="1" latinLnBrk="0" hangingPunct="1">
        <a:defRPr sz="1351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4082764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E69165E-A4C2-894C-9353-D594EEFF2C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468677"/>
            <a:ext cx="7886700" cy="1325563"/>
          </a:xfrm>
        </p:spPr>
        <p:txBody>
          <a:bodyPr/>
          <a:lstStyle/>
          <a:p>
            <a:r>
              <a:rPr lang="de-DE" dirty="0"/>
              <a:t>Histogramm-Angriff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797661BA-9894-0746-8E43-495EDDB2C7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2099" y="2090803"/>
            <a:ext cx="4473659" cy="3173176"/>
          </a:xfrm>
          <a:prstGeom prst="rect">
            <a:avLst/>
          </a:prstGeom>
        </p:spPr>
      </p:pic>
      <p:sp>
        <p:nvSpPr>
          <p:cNvPr id="6" name="Textfeld 5">
            <a:extLst>
              <a:ext uri="{FF2B5EF4-FFF2-40B4-BE49-F238E27FC236}">
                <a16:creationId xmlns:a16="http://schemas.microsoft.com/office/drawing/2014/main" id="{CA6B48DE-7E6A-1440-B00D-615C34C0FCEF}"/>
              </a:ext>
            </a:extLst>
          </p:cNvPr>
          <p:cNvSpPr txBox="1"/>
          <p:nvPr/>
        </p:nvSpPr>
        <p:spPr>
          <a:xfrm>
            <a:off x="2070106" y="5276337"/>
            <a:ext cx="9172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Original</a:t>
            </a: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A13ED09F-5308-4F46-B319-0D3F0EE1FF4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51986" y="2090803"/>
            <a:ext cx="4322340" cy="3173176"/>
          </a:xfrm>
          <a:prstGeom prst="rect">
            <a:avLst/>
          </a:prstGeom>
        </p:spPr>
      </p:pic>
      <p:sp>
        <p:nvSpPr>
          <p:cNvPr id="8" name="Textfeld 7">
            <a:extLst>
              <a:ext uri="{FF2B5EF4-FFF2-40B4-BE49-F238E27FC236}">
                <a16:creationId xmlns:a16="http://schemas.microsoft.com/office/drawing/2014/main" id="{61339949-A1E7-C841-BB93-66C29D24A7C7}"/>
              </a:ext>
            </a:extLst>
          </p:cNvPr>
          <p:cNvSpPr txBox="1"/>
          <p:nvPr/>
        </p:nvSpPr>
        <p:spPr>
          <a:xfrm>
            <a:off x="6468313" y="5263979"/>
            <a:ext cx="17304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verändertes Bild</a:t>
            </a:r>
          </a:p>
        </p:txBody>
      </p:sp>
    </p:spTree>
    <p:extLst>
      <p:ext uri="{BB962C8B-B14F-4D97-AF65-F5344CB8AC3E}">
        <p14:creationId xmlns:p14="http://schemas.microsoft.com/office/powerpoint/2010/main" val="16582737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8589609-DA7B-B24D-A67A-49E8BA8654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Histogramm-Angriff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084677A8-A917-9F43-8376-A8DDF939060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 dirty="0"/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56948AA7-87E1-E241-93AD-07A08EFDA9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68164" y="1515847"/>
            <a:ext cx="6407672" cy="46611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577349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FB7D067-E7B4-6C46-8283-7B3138E123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Nachteile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D154284-5FA6-0847-84A3-4EA944E63E2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Verschleierungsmöglichkeiten</a:t>
            </a:r>
          </a:p>
          <a:p>
            <a:r>
              <a:rPr lang="de-DE" dirty="0"/>
              <a:t>veränderte Pixel müssen zufälliger verteilt werden</a:t>
            </a:r>
          </a:p>
          <a:p>
            <a:pPr lvl="1"/>
            <a:r>
              <a:rPr lang="de-DE" dirty="0"/>
              <a:t>keine Muster dürfen entstehen</a:t>
            </a:r>
          </a:p>
          <a:p>
            <a:pPr lvl="1"/>
            <a:r>
              <a:rPr lang="de-DE" dirty="0"/>
              <a:t>Änderungen an häufig auftretenden Pixelwerten müssen vermieden werden</a:t>
            </a:r>
          </a:p>
          <a:p>
            <a:r>
              <a:rPr lang="de-DE" dirty="0"/>
              <a:t>Rekonstruktion einer versteckten Nachricht wird dadurch auch schwerer</a:t>
            </a:r>
          </a:p>
          <a:p>
            <a:pPr lvl="1"/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05602650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Fragen oder Anmerkungen?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/>
          </a:p>
        </p:txBody>
      </p:sp>
      <p:pic>
        <p:nvPicPr>
          <p:cNvPr id="4" name="Bild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80638" y="1809932"/>
            <a:ext cx="4382724" cy="43827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848012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Inhalt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b="1" dirty="0"/>
              <a:t>Steganalyse</a:t>
            </a:r>
          </a:p>
          <a:p>
            <a:pPr lvl="1"/>
            <a:r>
              <a:rPr lang="de-DE" b="1" dirty="0"/>
              <a:t>Allgemeines</a:t>
            </a:r>
          </a:p>
          <a:p>
            <a:pPr lvl="1"/>
            <a:r>
              <a:rPr lang="de-DE" b="1" dirty="0"/>
              <a:t>Angriffe zur Erkennung von manipulierten Bildern</a:t>
            </a:r>
          </a:p>
          <a:p>
            <a:pPr lvl="2"/>
            <a:r>
              <a:rPr lang="de-DE" dirty="0"/>
              <a:t>Visueller Angriff</a:t>
            </a:r>
          </a:p>
          <a:p>
            <a:pPr lvl="2"/>
            <a:r>
              <a:rPr lang="de-DE" dirty="0"/>
              <a:t>Histogramm-Angriff</a:t>
            </a:r>
          </a:p>
          <a:p>
            <a:pPr lvl="1"/>
            <a:r>
              <a:rPr lang="de-DE" b="1" dirty="0"/>
              <a:t>Angriffe zur Erkennung von manipulierten Audio-Dateien</a:t>
            </a:r>
            <a:endParaRPr lang="de-DE" dirty="0"/>
          </a:p>
          <a:p>
            <a:pPr lvl="2"/>
            <a:r>
              <a:rPr lang="de-DE" dirty="0"/>
              <a:t>Spektralanalyse</a:t>
            </a:r>
          </a:p>
          <a:p>
            <a:pPr marL="342876" lvl="1" indent="0">
              <a:buNone/>
            </a:pPr>
            <a:endParaRPr lang="de-DE" dirty="0"/>
          </a:p>
          <a:p>
            <a:r>
              <a:rPr lang="de-DE" b="1" dirty="0"/>
              <a:t>Zusammenfassung</a:t>
            </a:r>
          </a:p>
        </p:txBody>
      </p:sp>
    </p:spTree>
    <p:extLst>
      <p:ext uri="{BB962C8B-B14F-4D97-AF65-F5344CB8AC3E}">
        <p14:creationId xmlns:p14="http://schemas.microsoft.com/office/powerpoint/2010/main" val="132040773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4EC23E7-44D9-3E44-BA51-64C0F93D79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Steganalyse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DEA80E50-F8A4-F249-98B0-43224154BDC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Ist es möglich, dass diese Datei versteckte Informationen enthält?</a:t>
            </a:r>
          </a:p>
          <a:p>
            <a:r>
              <a:rPr lang="de-DE" dirty="0">
                <a:sym typeface="Wingdings" pitchFamily="2" charset="2"/>
              </a:rPr>
              <a:t> Erkennen (und </a:t>
            </a:r>
            <a:r>
              <a:rPr lang="de-DE" dirty="0"/>
              <a:t>Extrahieren) der Informationen aus der Datei</a:t>
            </a:r>
          </a:p>
          <a:p>
            <a:endParaRPr lang="de-DE" dirty="0"/>
          </a:p>
          <a:p>
            <a:r>
              <a:rPr lang="de-DE" dirty="0"/>
              <a:t>Steganalyse dient nur das Erkennen von versteckten Informationen</a:t>
            </a:r>
          </a:p>
          <a:p>
            <a:r>
              <a:rPr lang="de-DE" dirty="0"/>
              <a:t>Lesbarkeit ist nicht garantiert</a:t>
            </a:r>
          </a:p>
        </p:txBody>
      </p:sp>
    </p:spTree>
    <p:extLst>
      <p:ext uri="{BB962C8B-B14F-4D97-AF65-F5344CB8AC3E}">
        <p14:creationId xmlns:p14="http://schemas.microsoft.com/office/powerpoint/2010/main" val="285421521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5A1976A-64DA-FE4E-840C-1C62A1B897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Statistische Analyse	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FBF7F8C9-5B91-9C46-8EAA-96DF8F5BDA4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Visueller Angriff</a:t>
            </a:r>
          </a:p>
          <a:p>
            <a:r>
              <a:rPr lang="de-DE" dirty="0"/>
              <a:t>Vergleich von Dateien die aus der selben Quelle stammen</a:t>
            </a:r>
          </a:p>
          <a:p>
            <a:r>
              <a:rPr lang="de-DE" dirty="0"/>
              <a:t>Analyse der Kompression (z.B. JPEG, MP3)</a:t>
            </a:r>
          </a:p>
          <a:p>
            <a:r>
              <a:rPr lang="de-DE" dirty="0"/>
              <a:t>Konsistenz des Grundrauschen</a:t>
            </a:r>
          </a:p>
          <a:p>
            <a:r>
              <a:rPr lang="de-DE" dirty="0" err="1"/>
              <a:t>Histogrammvergleich</a:t>
            </a:r>
            <a:endParaRPr lang="de-DE" dirty="0"/>
          </a:p>
          <a:p>
            <a:r>
              <a:rPr lang="de-DE" dirty="0"/>
              <a:t>Spektralanalyse</a:t>
            </a:r>
          </a:p>
        </p:txBody>
      </p:sp>
    </p:spTree>
    <p:extLst>
      <p:ext uri="{BB962C8B-B14F-4D97-AF65-F5344CB8AC3E}">
        <p14:creationId xmlns:p14="http://schemas.microsoft.com/office/powerpoint/2010/main" val="202135111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4F24353-8A1D-5845-A2BD-79EDBC4F6A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Probleme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3123777-00D3-B743-967C-A35C0D4C51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Versteckte Informationen sind verschlüsselt</a:t>
            </a:r>
          </a:p>
          <a:p>
            <a:pPr lvl="1"/>
            <a:r>
              <a:rPr lang="de-DE" dirty="0"/>
              <a:t>Inhalt kann nicht gelesen werden</a:t>
            </a:r>
          </a:p>
          <a:p>
            <a:pPr lvl="1"/>
            <a:r>
              <a:rPr lang="de-DE" dirty="0"/>
              <a:t>Auch zur besseren Verschleierung verwendet</a:t>
            </a:r>
          </a:p>
          <a:p>
            <a:r>
              <a:rPr lang="de-DE" dirty="0"/>
              <a:t>Überladen mit Information</a:t>
            </a:r>
          </a:p>
          <a:p>
            <a:pPr lvl="1"/>
            <a:r>
              <a:rPr lang="de-DE" dirty="0"/>
              <a:t>Zufallsinhalt, Random Noise, falsche Informationen</a:t>
            </a:r>
          </a:p>
          <a:p>
            <a:pPr lvl="1"/>
            <a:r>
              <a:rPr lang="de-DE" dirty="0"/>
              <a:t>Höherer Ressourcen- und Zeitaufwand</a:t>
            </a:r>
          </a:p>
        </p:txBody>
      </p:sp>
    </p:spTree>
    <p:extLst>
      <p:ext uri="{BB962C8B-B14F-4D97-AF65-F5344CB8AC3E}">
        <p14:creationId xmlns:p14="http://schemas.microsoft.com/office/powerpoint/2010/main" val="61514935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6215780-4FE6-F04E-954E-7562F52FDE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Visueller Angriff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A4542A7-26D5-A64D-9293-0C942D2ADB3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Entscheidung ob ein Bild manipuliert ist oder nicht wird visuell getroffen</a:t>
            </a:r>
          </a:p>
          <a:p>
            <a:r>
              <a:rPr lang="de-DE" dirty="0"/>
              <a:t>Sichtbarmachung von Mustern in der Bitstruktur des Bildes</a:t>
            </a:r>
          </a:p>
          <a:p>
            <a:r>
              <a:rPr lang="de-DE" dirty="0"/>
              <a:t>Prüfung aller LSB-Kombinationen über Zuweisung einer Farbe für jede Kombination</a:t>
            </a:r>
          </a:p>
          <a:p>
            <a:r>
              <a:rPr lang="de-DE" dirty="0"/>
              <a:t>Jeder Pixel wird hinsichtlich der LSBs geprüft und bekommt eine neue Farbe zugewiesen</a:t>
            </a:r>
          </a:p>
          <a:p>
            <a:endParaRPr lang="de-DE" dirty="0"/>
          </a:p>
          <a:p>
            <a:r>
              <a:rPr lang="de-DE" dirty="0"/>
              <a:t>Beispiel: </a:t>
            </a: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EB92A4EB-8B9F-CE49-9B2E-BB92A41AE397}"/>
              </a:ext>
            </a:extLst>
          </p:cNvPr>
          <p:cNvSpPr/>
          <p:nvPr/>
        </p:nvSpPr>
        <p:spPr>
          <a:xfrm>
            <a:off x="2137719" y="5263978"/>
            <a:ext cx="358346" cy="358346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28D747AA-B8B2-9940-9A2D-0CE1D2203764}"/>
              </a:ext>
            </a:extLst>
          </p:cNvPr>
          <p:cNvSpPr/>
          <p:nvPr/>
        </p:nvSpPr>
        <p:spPr>
          <a:xfrm>
            <a:off x="1622854" y="5263978"/>
            <a:ext cx="358346" cy="358346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FA2CD577-685A-AB44-8155-26C4A3B3CF10}"/>
              </a:ext>
            </a:extLst>
          </p:cNvPr>
          <p:cNvSpPr txBox="1"/>
          <p:nvPr/>
        </p:nvSpPr>
        <p:spPr>
          <a:xfrm>
            <a:off x="875270" y="5263978"/>
            <a:ext cx="9267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1 LSB:</a:t>
            </a:r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1329DC37-EF0D-9C42-8085-815675AA395C}"/>
              </a:ext>
            </a:extLst>
          </p:cNvPr>
          <p:cNvSpPr txBox="1"/>
          <p:nvPr/>
        </p:nvSpPr>
        <p:spPr>
          <a:xfrm>
            <a:off x="1622854" y="5745892"/>
            <a:ext cx="3583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0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0DDD88BF-4B15-EA4F-869A-3AE2FCB94BEE}"/>
              </a:ext>
            </a:extLst>
          </p:cNvPr>
          <p:cNvSpPr txBox="1"/>
          <p:nvPr/>
        </p:nvSpPr>
        <p:spPr>
          <a:xfrm>
            <a:off x="2137719" y="5745892"/>
            <a:ext cx="3583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 1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AF9363D8-454D-494B-9124-D736A958BA4A}"/>
              </a:ext>
            </a:extLst>
          </p:cNvPr>
          <p:cNvSpPr/>
          <p:nvPr/>
        </p:nvSpPr>
        <p:spPr>
          <a:xfrm>
            <a:off x="5315207" y="5262607"/>
            <a:ext cx="358346" cy="358346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E03E825B-7641-9B46-B77B-9EB8E852D92D}"/>
              </a:ext>
            </a:extLst>
          </p:cNvPr>
          <p:cNvSpPr/>
          <p:nvPr/>
        </p:nvSpPr>
        <p:spPr>
          <a:xfrm>
            <a:off x="5830072" y="5269471"/>
            <a:ext cx="358346" cy="358346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5381B4EB-0115-D044-B58A-D9651B9C1423}"/>
              </a:ext>
            </a:extLst>
          </p:cNvPr>
          <p:cNvSpPr/>
          <p:nvPr/>
        </p:nvSpPr>
        <p:spPr>
          <a:xfrm>
            <a:off x="6344937" y="5262607"/>
            <a:ext cx="358346" cy="358346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3BE3F372-68BB-ED4F-AD1F-CB1FF74ADDA7}"/>
              </a:ext>
            </a:extLst>
          </p:cNvPr>
          <p:cNvSpPr/>
          <p:nvPr/>
        </p:nvSpPr>
        <p:spPr>
          <a:xfrm>
            <a:off x="4800342" y="5262607"/>
            <a:ext cx="358346" cy="358346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4" name="Textfeld 13">
            <a:extLst>
              <a:ext uri="{FF2B5EF4-FFF2-40B4-BE49-F238E27FC236}">
                <a16:creationId xmlns:a16="http://schemas.microsoft.com/office/drawing/2014/main" id="{45865BE5-16CC-EC4B-99B6-2CB4772AC500}"/>
              </a:ext>
            </a:extLst>
          </p:cNvPr>
          <p:cNvSpPr txBox="1"/>
          <p:nvPr/>
        </p:nvSpPr>
        <p:spPr>
          <a:xfrm>
            <a:off x="4001272" y="5283006"/>
            <a:ext cx="9267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2 LSBs:</a:t>
            </a:r>
          </a:p>
        </p:txBody>
      </p:sp>
      <p:sp>
        <p:nvSpPr>
          <p:cNvPr id="15" name="Textfeld 14">
            <a:extLst>
              <a:ext uri="{FF2B5EF4-FFF2-40B4-BE49-F238E27FC236}">
                <a16:creationId xmlns:a16="http://schemas.microsoft.com/office/drawing/2014/main" id="{996B8E66-EB80-4046-B1D3-2A8A27D4AF81}"/>
              </a:ext>
            </a:extLst>
          </p:cNvPr>
          <p:cNvSpPr txBox="1"/>
          <p:nvPr/>
        </p:nvSpPr>
        <p:spPr>
          <a:xfrm>
            <a:off x="4730320" y="5698600"/>
            <a:ext cx="4283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00</a:t>
            </a:r>
          </a:p>
        </p:txBody>
      </p:sp>
      <p:sp>
        <p:nvSpPr>
          <p:cNvPr id="16" name="Textfeld 15">
            <a:extLst>
              <a:ext uri="{FF2B5EF4-FFF2-40B4-BE49-F238E27FC236}">
                <a16:creationId xmlns:a16="http://schemas.microsoft.com/office/drawing/2014/main" id="{C31BDB9C-ED94-FE44-9B14-61EBB505763D}"/>
              </a:ext>
            </a:extLst>
          </p:cNvPr>
          <p:cNvSpPr txBox="1"/>
          <p:nvPr/>
        </p:nvSpPr>
        <p:spPr>
          <a:xfrm>
            <a:off x="5291523" y="5708952"/>
            <a:ext cx="4283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01</a:t>
            </a:r>
          </a:p>
        </p:txBody>
      </p:sp>
      <p:sp>
        <p:nvSpPr>
          <p:cNvPr id="17" name="Textfeld 16">
            <a:extLst>
              <a:ext uri="{FF2B5EF4-FFF2-40B4-BE49-F238E27FC236}">
                <a16:creationId xmlns:a16="http://schemas.microsoft.com/office/drawing/2014/main" id="{08009A08-F71A-B24B-BA56-342A61F39C47}"/>
              </a:ext>
            </a:extLst>
          </p:cNvPr>
          <p:cNvSpPr txBox="1"/>
          <p:nvPr/>
        </p:nvSpPr>
        <p:spPr>
          <a:xfrm>
            <a:off x="5795061" y="5706817"/>
            <a:ext cx="4283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10</a:t>
            </a:r>
          </a:p>
        </p:txBody>
      </p:sp>
      <p:sp>
        <p:nvSpPr>
          <p:cNvPr id="18" name="Textfeld 17">
            <a:extLst>
              <a:ext uri="{FF2B5EF4-FFF2-40B4-BE49-F238E27FC236}">
                <a16:creationId xmlns:a16="http://schemas.microsoft.com/office/drawing/2014/main" id="{915D8EC2-8944-8943-9698-A52095767976}"/>
              </a:ext>
            </a:extLst>
          </p:cNvPr>
          <p:cNvSpPr txBox="1"/>
          <p:nvPr/>
        </p:nvSpPr>
        <p:spPr>
          <a:xfrm>
            <a:off x="6334252" y="5715742"/>
            <a:ext cx="4283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11</a:t>
            </a:r>
          </a:p>
        </p:txBody>
      </p:sp>
    </p:spTree>
    <p:extLst>
      <p:ext uri="{BB962C8B-B14F-4D97-AF65-F5344CB8AC3E}">
        <p14:creationId xmlns:p14="http://schemas.microsoft.com/office/powerpoint/2010/main" val="278951943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51FBCAC-7B8E-EF44-9546-5D351E2866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Visueller Angriff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AC63B46F-812E-A746-96D4-72B90DF18E8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Sequenziell jede Anzahl von LSBs ausprobieren und Ergebnis visuell bewerten</a:t>
            </a: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9DC48625-8F5F-6A42-820F-17D0DC3812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9883" y="2903837"/>
            <a:ext cx="2750290" cy="1829830"/>
          </a:xfrm>
          <a:prstGeom prst="rect">
            <a:avLst/>
          </a:prstGeom>
        </p:spPr>
      </p:pic>
      <p:pic>
        <p:nvPicPr>
          <p:cNvPr id="5" name="Grafik 4">
            <a:extLst>
              <a:ext uri="{FF2B5EF4-FFF2-40B4-BE49-F238E27FC236}">
                <a16:creationId xmlns:a16="http://schemas.microsoft.com/office/drawing/2014/main" id="{4187B267-38B0-ED44-B8F4-71006B628B9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78940" y="2903837"/>
            <a:ext cx="2532622" cy="1829830"/>
          </a:xfrm>
          <a:prstGeom prst="rect">
            <a:avLst/>
          </a:prstGeom>
        </p:spPr>
      </p:pic>
      <p:pic>
        <p:nvPicPr>
          <p:cNvPr id="6" name="Grafik 5">
            <a:extLst>
              <a:ext uri="{FF2B5EF4-FFF2-40B4-BE49-F238E27FC236}">
                <a16:creationId xmlns:a16="http://schemas.microsoft.com/office/drawing/2014/main" id="{1C055387-0BDD-354B-B680-64799F128FA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90329" y="2903838"/>
            <a:ext cx="2751202" cy="1829829"/>
          </a:xfrm>
          <a:prstGeom prst="rect">
            <a:avLst/>
          </a:prstGeom>
        </p:spPr>
      </p:pic>
      <p:sp>
        <p:nvSpPr>
          <p:cNvPr id="7" name="Textfeld 6">
            <a:extLst>
              <a:ext uri="{FF2B5EF4-FFF2-40B4-BE49-F238E27FC236}">
                <a16:creationId xmlns:a16="http://schemas.microsoft.com/office/drawing/2014/main" id="{CE526F33-8BFF-D043-9FF7-4526E4521488}"/>
              </a:ext>
            </a:extLst>
          </p:cNvPr>
          <p:cNvSpPr txBox="1"/>
          <p:nvPr/>
        </p:nvSpPr>
        <p:spPr>
          <a:xfrm>
            <a:off x="1149178" y="4901317"/>
            <a:ext cx="7729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4 LSBs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F10033F4-B2C7-7A46-A9F6-04DCE7A0AFCE}"/>
              </a:ext>
            </a:extLst>
          </p:cNvPr>
          <p:cNvSpPr txBox="1"/>
          <p:nvPr/>
        </p:nvSpPr>
        <p:spPr>
          <a:xfrm>
            <a:off x="4185515" y="4901317"/>
            <a:ext cx="7729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2 LSBs</a:t>
            </a:r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B7E1DD61-C5D7-6C49-8C6D-7001B55C398E}"/>
              </a:ext>
            </a:extLst>
          </p:cNvPr>
          <p:cNvSpPr txBox="1"/>
          <p:nvPr/>
        </p:nvSpPr>
        <p:spPr>
          <a:xfrm>
            <a:off x="7221853" y="4901317"/>
            <a:ext cx="6832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1 LSB</a:t>
            </a:r>
          </a:p>
        </p:txBody>
      </p:sp>
    </p:spTree>
    <p:extLst>
      <p:ext uri="{BB962C8B-B14F-4D97-AF65-F5344CB8AC3E}">
        <p14:creationId xmlns:p14="http://schemas.microsoft.com/office/powerpoint/2010/main" val="212039168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9A6060D-035A-3349-9EED-420A2685B3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Visueller Angriff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7BF6A8F2-A1A4-6345-ABB7-525EBB93CA4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Verwendung einer falschen Anzahl von vermuteten LSBs äußert sich durch Annäherung an das Originalbild</a:t>
            </a: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397C7EFE-4496-A649-8967-294CA7B9D8B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72030" y="3023740"/>
            <a:ext cx="2889422" cy="1930824"/>
          </a:xfrm>
          <a:prstGeom prst="rect">
            <a:avLst/>
          </a:prstGeom>
        </p:spPr>
      </p:pic>
      <p:sp>
        <p:nvSpPr>
          <p:cNvPr id="5" name="Textfeld 4">
            <a:extLst>
              <a:ext uri="{FF2B5EF4-FFF2-40B4-BE49-F238E27FC236}">
                <a16:creationId xmlns:a16="http://schemas.microsoft.com/office/drawing/2014/main" id="{D0EA8003-E1E3-E445-B65C-FA8188D8C5DF}"/>
              </a:ext>
            </a:extLst>
          </p:cNvPr>
          <p:cNvSpPr txBox="1"/>
          <p:nvPr/>
        </p:nvSpPr>
        <p:spPr>
          <a:xfrm>
            <a:off x="2159541" y="5001950"/>
            <a:ext cx="914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Original</a:t>
            </a:r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1B7207D8-4455-1041-8CB4-50F9C1D5DD3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43690" y="3011598"/>
            <a:ext cx="2889422" cy="1942966"/>
          </a:xfrm>
          <a:prstGeom prst="rect">
            <a:avLst/>
          </a:prstGeom>
        </p:spPr>
      </p:pic>
      <p:sp>
        <p:nvSpPr>
          <p:cNvPr id="7" name="Textfeld 6">
            <a:extLst>
              <a:ext uri="{FF2B5EF4-FFF2-40B4-BE49-F238E27FC236}">
                <a16:creationId xmlns:a16="http://schemas.microsoft.com/office/drawing/2014/main" id="{45AD6D13-17AD-1148-8680-B4DA4F1B5655}"/>
              </a:ext>
            </a:extLst>
          </p:cNvPr>
          <p:cNvSpPr txBox="1"/>
          <p:nvPr/>
        </p:nvSpPr>
        <p:spPr>
          <a:xfrm>
            <a:off x="5831201" y="4985949"/>
            <a:ext cx="914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6 LSBs</a:t>
            </a:r>
          </a:p>
        </p:txBody>
      </p:sp>
    </p:spTree>
    <p:extLst>
      <p:ext uri="{BB962C8B-B14F-4D97-AF65-F5344CB8AC3E}">
        <p14:creationId xmlns:p14="http://schemas.microsoft.com/office/powerpoint/2010/main" val="411017716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BE25F97-64CD-7346-9302-AFF9556A33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Histogramm-Angriff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4AED1AE-5A84-1947-98AC-2E8E77E0630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Häufigkeitsverteilung der einzelnen Pixel-Werte</a:t>
            </a:r>
          </a:p>
          <a:p>
            <a:r>
              <a:rPr lang="de-DE" dirty="0"/>
              <a:t>Original-Bild besitzt fließenden Übergang zwischen einzelnen Farbwerten und deren Anzahl</a:t>
            </a:r>
          </a:p>
          <a:p>
            <a:r>
              <a:rPr lang="de-DE" dirty="0"/>
              <a:t>Ziel: Eine Veränderung im Original-Bild über die LSB-Methode verursacht eine hohe Varianz</a:t>
            </a:r>
          </a:p>
          <a:p>
            <a:r>
              <a:rPr lang="de-DE" dirty="0"/>
              <a:t>Diese Varianz ist gerade in den Pixel-Werten zu erkennen, die am meisten im Bild verwendet werden</a:t>
            </a:r>
          </a:p>
        </p:txBody>
      </p:sp>
    </p:spTree>
    <p:extLst>
      <p:ext uri="{BB962C8B-B14F-4D97-AF65-F5344CB8AC3E}">
        <p14:creationId xmlns:p14="http://schemas.microsoft.com/office/powerpoint/2010/main" val="94478023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AMCVorlagePräsentation" id="{708A2B3B-EC0D-B044-A312-A1E8EFD62AF2}" vid="{9548B672-2ABD-5046-A4C6-F0F33EED0F67}"/>
    </a:ext>
  </a:extLst>
</a:theme>
</file>

<file path=ppt/theme/theme2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CAMCVorlagePräsentation</Template>
  <TotalTime>0</TotalTime>
  <Words>312</Words>
  <Application>Microsoft Macintosh PowerPoint</Application>
  <PresentationFormat>Bildschirmpräsentation (4:3)</PresentationFormat>
  <Paragraphs>74</Paragraphs>
  <Slides>13</Slides>
  <Notes>2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13</vt:i4>
      </vt:variant>
    </vt:vector>
  </HeadingPairs>
  <TitlesOfParts>
    <vt:vector size="17" baseType="lpstr">
      <vt:lpstr>Arial</vt:lpstr>
      <vt:lpstr>Calibri</vt:lpstr>
      <vt:lpstr>Helvetica</vt:lpstr>
      <vt:lpstr>Office-Design</vt:lpstr>
      <vt:lpstr>PowerPoint-Präsentation</vt:lpstr>
      <vt:lpstr>Inhalt</vt:lpstr>
      <vt:lpstr>Steganalyse</vt:lpstr>
      <vt:lpstr>Statistische Analyse </vt:lpstr>
      <vt:lpstr>Probleme</vt:lpstr>
      <vt:lpstr>Visueller Angriff</vt:lpstr>
      <vt:lpstr>Visueller Angriff</vt:lpstr>
      <vt:lpstr>Visueller Angriff</vt:lpstr>
      <vt:lpstr>Histogramm-Angriff</vt:lpstr>
      <vt:lpstr>Histogramm-Angriff</vt:lpstr>
      <vt:lpstr>Histogramm-Angriff</vt:lpstr>
      <vt:lpstr>Nachteile</vt:lpstr>
      <vt:lpstr>Fragen oder Anmerkungen?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Marc Torchala</dc:creator>
  <cp:lastModifiedBy>Timo Kaesbach</cp:lastModifiedBy>
  <cp:revision>132</cp:revision>
  <cp:lastPrinted>2018-11-12T14:04:00Z</cp:lastPrinted>
  <dcterms:created xsi:type="dcterms:W3CDTF">2018-03-29T13:45:31Z</dcterms:created>
  <dcterms:modified xsi:type="dcterms:W3CDTF">2019-01-13T13:43:37Z</dcterms:modified>
</cp:coreProperties>
</file>

<file path=docProps/thumbnail.jpeg>
</file>